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1" r:id="rId3"/>
    <p:sldId id="264" r:id="rId4"/>
    <p:sldId id="293" r:id="rId5"/>
    <p:sldId id="258" r:id="rId6"/>
    <p:sldId id="257" r:id="rId7"/>
    <p:sldId id="259" r:id="rId8"/>
    <p:sldId id="262" r:id="rId9"/>
    <p:sldId id="265" r:id="rId10"/>
    <p:sldId id="260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440C4-282D-462C-B449-3B4917E89277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BFBE8-02AF-4BAA-AF6F-0E1D00876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52E6-CDA7-2990-C9DB-82A791C64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1917D-249F-ED25-740E-FF31D4EC1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66045-D53D-A022-BA35-51BC6D93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95380-3267-4B50-972C-FEABC3B8EE9B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E47E6-E22D-B170-75EE-8C432B808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455CB-471F-30E7-409E-FE68EA91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C663C-7900-4E32-0227-39271F258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8FF81-60C2-0F2E-6212-B79F7C77A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EEEB-390B-0CF9-6861-B8F40D934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19EE-BC46-4671-BA1D-4F4503C6EB42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4199C-F80D-97C4-FB78-1CB4C89E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5C59-903E-C5EB-CC86-DE4996E2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9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1100C-76AB-9A43-D1A2-FBE23A4F0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8E704-3FD0-442F-AE3D-A35BE2A4D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4D242-E5FF-04B6-5E2B-45D37659D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093-1EA8-49FB-AF44-9AE1A4F11DFB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3059-C423-7A69-8BE4-25FC80C9E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AE491-B602-A99D-1CA5-06EBE8387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4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698B2-DDFC-F45A-421C-0D700952E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545E9-5A53-0B80-1338-EFA526ECA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B9308-F267-CA1B-FBDE-CB9A8B65A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C2A43-14E0-4DC3-8A08-18B0AE7A987A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16B26-AC71-4A64-58FA-26AF3E80E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D3DC6-C2FE-D246-64BF-4165F4DF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9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A443E-7392-A5AC-9CFB-324B47B1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F3A91C-8889-2247-CF27-BE03D1D8B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46B8B-ABB1-1C0B-6004-F4DDE7E9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0BC5-45E8-499B-BCB3-004D22510244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8D0DC-6CBE-79BE-3847-22AFCFB57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37199-B80A-5E95-919D-8D0291B8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4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0178A-BF12-62E2-3D47-9BE741758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DB679-2EC8-F7B9-8AC2-A0E2F2BDB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94662-4D5A-45E1-94C0-6E777A700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8A0ED-6353-EE24-E70D-4BB58A087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4B412-B125-4E2C-B635-7E76AE930686}" type="datetime1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F52619-E61F-46F4-10A4-12A58665E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4FD1F-DDD5-89DA-7E94-650D5795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7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E676C-8A6F-C44F-8CEE-C20E1328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745265-A7C2-4FCC-A692-AEEBB832A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03540-8318-A975-D744-E412B969A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24AEDC-5602-F1F8-BD6B-BAA6DAA7F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E84815-5DB0-F696-3464-2F9D0902A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9FEFE-2DA9-5D63-648D-27B23404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9902-3A83-4C28-A9C6-13283D23940C}" type="datetime1">
              <a:rPr lang="en-US" smtClean="0"/>
              <a:t>2/2/2024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4C0189-0CB6-BD4D-1EF7-C0087695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CC595B-FF5E-C93E-B712-866449AC1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6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3250E-8242-1D31-442B-693403420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E54B2-CAE3-B8F6-C87B-8472FD564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0194-E4EE-47EE-8698-9678EE19837A}" type="datetime1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213F4-63E9-B19A-ECB2-93A9CBA3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FD474-C9DA-1D47-5F7D-F4FF6816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2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BFD01-664A-0AA3-D56A-B4E4A31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34B1-EA1E-4304-AC45-ABF54B66C684}" type="datetime1">
              <a:rPr lang="en-US" smtClean="0"/>
              <a:t>2/2/2024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598E38-8270-C925-8EAB-892FB561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C066D6-DD93-65F4-9C15-378E57DC6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4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14A9-0DAA-1250-5911-08750DEA6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01729-CAD6-3207-2A10-3FCF6C54B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5964C-3795-B1F6-ED1E-7C6ED5FA04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68B081-0BFE-BF06-7049-FD63FAD35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A58-C8AA-4D20-9C47-FA0136C56418}" type="datetime1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74F06-0D9D-BB35-6AB2-E25E0BE11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E48A1-7262-69D3-0E4D-755DA6DC4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6A025-11F1-EA90-6FB3-84AA7289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029F6C-388B-6B99-C472-5D48507A62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11FE1-2A33-CB38-3655-4AB50A09D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D13A1-D0FF-D907-EE16-C884D555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9852-E894-41C3-B3FD-B9A5F9F2D3C9}" type="datetime1">
              <a:rPr lang="en-US" smtClean="0"/>
              <a:t>2/2/2024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236F2-92B0-5B3B-EFC6-31456ECF7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7CD42-348A-8452-392C-14367E5E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298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57516F-868D-7EDE-2C1F-A50A64DFC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0691F-667B-5130-FF7B-7C7B16DDE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A2F7F-E3F5-065E-3AAE-036951C04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EC9BA-9EE7-43C2-A995-AF0FFACD135B}" type="datetime1">
              <a:rPr lang="en-US" smtClean="0"/>
              <a:t>2/2/2024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8D87A-E236-EE61-E6DE-8544BE679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Final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F5B43-D571-7A66-85BC-6A3F592A2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0440-D9EC-40CD-8705-9BD7FF7120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7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FF737-AB6F-762D-B862-D870B00C9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686" y="1380931"/>
            <a:ext cx="9144000" cy="3174061"/>
          </a:xfrm>
        </p:spPr>
        <p:txBody>
          <a:bodyPr>
            <a:normAutofit fontScale="90000"/>
          </a:bodyPr>
          <a:lstStyle/>
          <a:p>
            <a:r>
              <a:rPr lang="en-US" dirty="0"/>
              <a:t>Pilottown Village</a:t>
            </a:r>
            <a:br>
              <a:rPr lang="en-US" dirty="0"/>
            </a:br>
            <a:r>
              <a:rPr lang="en-US" dirty="0"/>
              <a:t>Community Meeting</a:t>
            </a:r>
            <a:br>
              <a:rPr lang="en-US" dirty="0"/>
            </a:br>
            <a:r>
              <a:rPr lang="en-US" dirty="0"/>
              <a:t>regarding potential changes to the Covenants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3C8562-6782-5E09-1061-3F8CE23F0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9200"/>
            <a:ext cx="9144000" cy="956388"/>
          </a:xfrm>
        </p:spPr>
        <p:txBody>
          <a:bodyPr/>
          <a:lstStyle/>
          <a:p>
            <a:r>
              <a:rPr lang="en-US" dirty="0"/>
              <a:t>February 3,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3BF5E7-20D6-DFD8-C2DA-51119AD8B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96419E-65F3-8C51-54D3-A4E00D66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0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25A7C-EAF6-3D58-040D-3C0D42C0A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Clothes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5EF2B-AF05-56C9-66FA-C061D1823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Current Covenants Section 16. (a)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No laundry 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shall be dried outside of any structure. </a:t>
            </a:r>
          </a:p>
          <a:p>
            <a:r>
              <a:rPr lang="en-US" sz="36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Allows</a:t>
            </a:r>
            <a:r>
              <a:rPr lang="en-US" sz="36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drying of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beach towels and swim suits 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in the rear yard.  </a:t>
            </a:r>
          </a:p>
          <a:p>
            <a:r>
              <a:rPr lang="en-US" sz="36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Allows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air drying of linens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, carpets, bedding, clothing etc. up to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twice annually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but for not more than one (1) day on each occasion, at the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rear yard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r>
              <a:rPr lang="en-US" sz="3600" kern="0" dirty="0">
                <a:solidFill>
                  <a:srgbClr val="000000"/>
                </a:solidFill>
              </a:rPr>
              <a:t>No specific mention of clothes lines themselves</a:t>
            </a: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F039D0-313E-B8F3-67F2-CBF4F0FFD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553BBB-31FF-18E6-3C27-CEEB26D76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68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A88BF-EEEA-9A72-BDB6-4F8C598A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Clothes lines -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F956F-B520-D92B-3364-4D2C804F9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2" y="2141537"/>
            <a:ext cx="1163527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Survey:  </a:t>
            </a:r>
            <a:r>
              <a:rPr lang="en-US" sz="4000" dirty="0">
                <a:effectLst/>
                <a:ea typeface="Calibri" panose="020F0502020204030204" pitchFamily="34" charset="0"/>
              </a:rPr>
              <a:t>Should we explore permitting collapsible clothes lines in rear yards used dawn to dusk, subject to architectural review?  </a:t>
            </a:r>
          </a:p>
          <a:p>
            <a:r>
              <a:rPr lang="en-US" sz="4000" dirty="0">
                <a:ea typeface="Calibri" panose="020F0502020204030204" pitchFamily="34" charset="0"/>
              </a:rPr>
              <a:t>Yes 62.5%   (63 Responses)  No 37.5%  (49 Responses)</a:t>
            </a:r>
            <a:endParaRPr lang="en-US" sz="4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2E151F-A98C-88B1-33CA-19AD2074A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D37A4D-C3F4-CB6C-68BA-08FEBC48F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02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7784-7395-926D-ABFF-BB2616115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5136"/>
          </a:xfrm>
        </p:spPr>
        <p:txBody>
          <a:bodyPr/>
          <a:lstStyle/>
          <a:p>
            <a:r>
              <a:rPr lang="en-US" dirty="0"/>
              <a:t>Clothes lines Potential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99D91-A4FA-34D2-E524-80C2C6C9C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262"/>
            <a:ext cx="10515600" cy="5102612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/>
              <a:t>Laundry, clothing, bedding, and other fabrics may only be dried or aired in </a:t>
            </a:r>
            <a:r>
              <a:rPr lang="en-US" sz="3900" b="1" dirty="0"/>
              <a:t>rear yards. </a:t>
            </a:r>
            <a:r>
              <a:rPr lang="en-US" sz="3900" dirty="0"/>
              <a:t> </a:t>
            </a:r>
          </a:p>
          <a:p>
            <a:r>
              <a:rPr lang="en-US" sz="3900" dirty="0"/>
              <a:t>Only during </a:t>
            </a:r>
            <a:r>
              <a:rPr lang="en-US" sz="3900" b="1" dirty="0"/>
              <a:t>daylight</a:t>
            </a:r>
            <a:r>
              <a:rPr lang="en-US" sz="3900" dirty="0"/>
              <a:t> hours.  </a:t>
            </a:r>
          </a:p>
          <a:p>
            <a:r>
              <a:rPr lang="en-US" sz="3900" dirty="0"/>
              <a:t>Only on </a:t>
            </a:r>
            <a:r>
              <a:rPr lang="en-US" sz="3900" b="1" dirty="0"/>
              <a:t>weekdays.</a:t>
            </a:r>
          </a:p>
          <a:p>
            <a:r>
              <a:rPr lang="en-US" sz="3900" dirty="0"/>
              <a:t>Clothes hanging devices such as lines, reels, poles, frames, and other devices must be </a:t>
            </a:r>
            <a:r>
              <a:rPr lang="en-US" sz="3900" b="1" dirty="0"/>
              <a:t>approved by the Architectural Review Committee; </a:t>
            </a:r>
            <a:r>
              <a:rPr lang="en-US" sz="3900" dirty="0"/>
              <a:t>and </a:t>
            </a:r>
          </a:p>
          <a:p>
            <a:r>
              <a:rPr lang="en-US" sz="3900" dirty="0"/>
              <a:t>Stored </a:t>
            </a:r>
            <a:r>
              <a:rPr lang="en-US" sz="3900" b="1" dirty="0"/>
              <a:t>out of sight </a:t>
            </a:r>
            <a:r>
              <a:rPr lang="en-US" sz="3900" dirty="0"/>
              <a:t>when not in use.  </a:t>
            </a:r>
          </a:p>
          <a:p>
            <a:r>
              <a:rPr lang="en-US" sz="3900" dirty="0"/>
              <a:t>No change to current provisions regarding beach towels and swim suits.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688B6E-E09E-2973-89D8-DFECB9BF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5911D-0811-DB0E-88DF-CE9A6278F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93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EF37A-C889-E7EB-F510-CF1F9FF0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387"/>
            <a:ext cx="10515600" cy="1325563"/>
          </a:xfrm>
        </p:spPr>
        <p:txBody>
          <a:bodyPr/>
          <a:lstStyle/>
          <a:p>
            <a:r>
              <a:rPr lang="en-US" dirty="0"/>
              <a:t>Signs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C1A5D-DB97-30B9-9C23-DD67C3215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77950"/>
            <a:ext cx="10591800" cy="4978400"/>
          </a:xfrm>
        </p:spPr>
        <p:txBody>
          <a:bodyPr>
            <a:noAutofit/>
          </a:bodyPr>
          <a:lstStyle/>
          <a:p>
            <a:r>
              <a:rPr lang="en-US" sz="3600" dirty="0">
                <a:ea typeface="Tahoma" panose="020B0604030504040204" pitchFamily="34" charset="0"/>
                <a:cs typeface="Tahoma" panose="020B0604030504040204" pitchFamily="34" charset="0"/>
              </a:rPr>
              <a:t>Current Covenants 4(e)7  Highlights:</a:t>
            </a:r>
          </a:p>
          <a:p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No signs shall be other than small signs indicating the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owner’s names and street number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and: </a:t>
            </a:r>
          </a:p>
          <a:p>
            <a:pPr marL="0" indent="0">
              <a:buNone/>
            </a:pP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en-US" sz="3600" kern="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) “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Sale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” signs not larger than two feet by three feet; </a:t>
            </a:r>
          </a:p>
          <a:p>
            <a:pPr marL="0" indent="0">
              <a:buNone/>
            </a:pP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(ii) Small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security signs 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provided to the homeowner by a security company; </a:t>
            </a:r>
          </a:p>
          <a:p>
            <a:pPr marL="0" indent="0">
              <a:buNone/>
            </a:pP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(iii) </a:t>
            </a:r>
            <a:r>
              <a:rPr lang="en-US" sz="36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political signs 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related to an election, removed one day after the election.  </a:t>
            </a: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1DD69-9122-38F1-601C-CAF830837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AE5E4-1067-5025-1B67-26ADFC561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83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E414F-1AD8-BE1B-69BF-C832A1340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Signs – Survey and Potential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7B2F2-3A41-077D-8A0D-CCE766B73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94" y="1527045"/>
            <a:ext cx="1115941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Survey:  Explore using City Code?  </a:t>
            </a:r>
          </a:p>
          <a:p>
            <a:r>
              <a:rPr lang="en-US" sz="4000" dirty="0"/>
              <a:t>Yes 57%   (64 responses)    No 43% (49 responses)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Change Covenants to read:</a:t>
            </a:r>
          </a:p>
          <a:p>
            <a:pPr marL="457200" lvl="1" indent="0">
              <a:buNone/>
            </a:pPr>
            <a:r>
              <a:rPr lang="en-US" sz="4000" dirty="0"/>
              <a:t>Lot Owners shall ensure that the City Code section 197-67 regarding signs and the like is complied with, except that no sign may be more than 2 feet by 3 feet.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CEAEFF-A641-9D18-B03B-8D2771FDF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3BBAF-360A-1E93-4701-586D3198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2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712EC-AAB9-94D5-56B7-CD2532F4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homes etc. - Allowing two weeks for prepping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C05B9-31D1-A533-0C7C-17DD4045B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COVENANT Section 15 (c):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4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watercraft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will be allowed on the owner’s </a:t>
            </a:r>
            <a:r>
              <a:rPr lang="en-US" sz="4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driveway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once a year for a two-week period during preparation for use and once a year for a two-week period during preparation for storage.</a:t>
            </a:r>
          </a:p>
          <a:p>
            <a:pPr marL="0" indent="0">
              <a:spcBef>
                <a:spcPts val="0"/>
              </a:spcBef>
              <a:buNone/>
            </a:pPr>
            <a:endParaRPr lang="en-US" sz="32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1AA1F0-8308-8128-FC95-650B12EC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B7252-C6E1-FF97-D418-B07F8B69D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304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AA234-8C2C-E052-7D46-54B222F48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homes etc. Survey – prep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899EC-81D6-08C5-35D8-77463090F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212"/>
            <a:ext cx="10515600" cy="46187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Survey:  Should we explore </a:t>
            </a:r>
            <a:r>
              <a:rPr lang="en-US" sz="40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also</a:t>
            </a:r>
            <a:r>
              <a:rPr lang="en-US" sz="4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allowing this two weeks for </a:t>
            </a:r>
            <a:r>
              <a:rPr lang="en-US" sz="40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mobile homes, motor homes, trailers, and campers</a:t>
            </a: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</a:rPr>
              <a:t> once a year for a two-week period during preparation for use at the beginning of the year prior to Memorial Day and once a year for a two-week period during preparation for storage after Labor Day</a:t>
            </a:r>
            <a:r>
              <a:rPr lang="en-US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4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4000" dirty="0"/>
              <a:t>Yes 58% (67 responses)  No 42% (49 responses)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C74E7B-E831-F1B9-1EDC-727A9D71A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E1D212-349F-6287-D465-17205A9A8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6944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AAC8C-2631-324D-F555-7F377061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641"/>
            <a:ext cx="10515600" cy="1325563"/>
          </a:xfrm>
        </p:spPr>
        <p:txBody>
          <a:bodyPr/>
          <a:lstStyle/>
          <a:p>
            <a:r>
              <a:rPr lang="en-US" dirty="0"/>
              <a:t>Motor homes etc. - Proposal re prep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8965C-2F26-47C9-16FD-FD0E91CB3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6840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900" dirty="0"/>
              <a:t>Proposal:  Change </a:t>
            </a:r>
            <a:r>
              <a:rPr lang="en-US" sz="39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Covenants Section 15 (c) to include prep times for the other vehicles: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43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mobile homes, motor homes, trailers, campers, and</a:t>
            </a:r>
            <a:r>
              <a:rPr lang="en-US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3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watercraft </a:t>
            </a:r>
            <a:r>
              <a:rPr lang="en-US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be allowed on the Lot Owner’s driveway </a:t>
            </a:r>
            <a:r>
              <a:rPr lang="en-US" sz="4300" dirty="0">
                <a:solidFill>
                  <a:srgbClr val="000000"/>
                </a:solidFill>
                <a:latin typeface="Calibri" panose="020F0502020204030204" pitchFamily="34" charset="0"/>
              </a:rPr>
              <a:t>once a year for a two-week period during preparation for use at the beginning of the year prior to Memorial Day and once a year for a two-week period during preparation for storage after Labor Day</a:t>
            </a:r>
            <a:r>
              <a:rPr lang="en-US" sz="43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69F20-224A-C151-50AD-96C46615C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BEA1A6-1CEC-D55B-6B9F-AE93759A8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11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AF3A3-4124-0530-DEEC-6D8FE728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Motor homes etc. - Loading and Unloading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8D1AD-7F07-F2D1-095B-32512C5C2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310"/>
            <a:ext cx="10515600" cy="49546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Survey - Should we explore changing the Covenants to </a:t>
            </a:r>
            <a:endParaRPr lang="en-US" sz="4000" kern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kern="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4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allow mobile homes, motor homes, trailers, campers, or watercraft </a:t>
            </a:r>
          </a:p>
          <a:p>
            <a:pPr marL="457200" lvl="1" indent="0">
              <a:buNone/>
            </a:pPr>
            <a:r>
              <a:rPr lang="en-US" sz="4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to be on driveways for a period of </a:t>
            </a:r>
            <a:r>
              <a:rPr lang="en-US" sz="4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48 hours </a:t>
            </a:r>
            <a:r>
              <a:rPr lang="en-US" sz="4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within a seven-day period only </a:t>
            </a:r>
          </a:p>
          <a:p>
            <a:pPr marL="457200" lvl="1" indent="0">
              <a:buNone/>
            </a:pPr>
            <a:r>
              <a:rPr lang="en-US" sz="4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if </a:t>
            </a:r>
            <a:r>
              <a:rPr lang="en-US" sz="48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actual loading or unloading</a:t>
            </a:r>
            <a:r>
              <a:rPr lang="en-US" sz="48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of such mobile home motor home, trailer, camper, or watercraft is being performed? </a:t>
            </a:r>
          </a:p>
          <a:p>
            <a:pPr marL="0" indent="0">
              <a:buNone/>
            </a:pPr>
            <a:endParaRPr lang="en-US" kern="0" dirty="0">
              <a:solidFill>
                <a:srgbClr val="0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767B5E-E651-64E5-A052-71357898E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88F151-42FA-2940-F6A6-772FAF9D0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75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7E556-A3B4-AA9C-4DCE-45F8F8107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homes etc. - Loading and Unloading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A3220-D0EB-20E3-0B6D-79521E27A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539" y="1611021"/>
            <a:ext cx="11299371" cy="4351338"/>
          </a:xfrm>
        </p:spPr>
        <p:txBody>
          <a:bodyPr>
            <a:noAutofit/>
          </a:bodyPr>
          <a:lstStyle/>
          <a:p>
            <a:r>
              <a:rPr lang="en-US" sz="3200" dirty="0"/>
              <a:t>Survey:  Yes 70%  (80 votes)   No 30% (35 votes)</a:t>
            </a:r>
          </a:p>
          <a:p>
            <a:r>
              <a:rPr lang="en-US" sz="3200" dirty="0"/>
              <a:t>Comments stressed need for enforcement.</a:t>
            </a:r>
          </a:p>
          <a:p>
            <a:r>
              <a:rPr lang="en-US" sz="3200" dirty="0"/>
              <a:t>Proposal:  Add to Covenants - </a:t>
            </a:r>
          </a:p>
          <a:p>
            <a:pPr marL="457200" lvl="1" indent="0">
              <a:buNone/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Mobile homes, motor homes, trailers, campers, or watercraft may be on driveways for a total period of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48 hours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within a seven-day period only if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actual loading or unloading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of such mobile home motor home, trailer, camper, or watercraft is being performed.</a:t>
            </a:r>
          </a:p>
          <a:p>
            <a:r>
              <a:rPr lang="en-US" sz="3200" kern="0" dirty="0">
                <a:solidFill>
                  <a:srgbClr val="000000"/>
                </a:solidFill>
              </a:rPr>
              <a:t>Possibly add – Must show that have other space where can actually store the Motor Home etc.</a:t>
            </a:r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2F388-7F9D-A2A6-1F13-BD520534E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20518D-FC8A-CBE6-DC7E-64561374F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1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08162-5396-CABE-31C7-999FF5AB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0975" y="136525"/>
            <a:ext cx="10515600" cy="1325563"/>
          </a:xfrm>
        </p:spPr>
        <p:txBody>
          <a:bodyPr/>
          <a:lstStyle/>
          <a:p>
            <a:r>
              <a:rPr lang="en-US" dirty="0"/>
              <a:t>Agenda for this meeting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7BD16-87B2-8F14-8DFF-D1ECE1566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FEF050A-69AD-5C84-FA07-E2CB1C3F9F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659738"/>
              </p:ext>
            </p:extLst>
          </p:nvPr>
        </p:nvGraphicFramePr>
        <p:xfrm>
          <a:off x="3676261" y="1153209"/>
          <a:ext cx="6643395" cy="53035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643395">
                  <a:extLst>
                    <a:ext uri="{9D8B030D-6E8A-4147-A177-3AD203B41FA5}">
                      <a16:colId xmlns:a16="http://schemas.microsoft.com/office/drawing/2014/main" val="3224404739"/>
                    </a:ext>
                  </a:extLst>
                </a:gridCol>
              </a:tblGrid>
              <a:tr h="413346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3600" dirty="0"/>
                        <a:t>10:00   Introduction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10:10   Noise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10:15   Clothes lines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10:20   Signs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10:30   Motor Homes etc.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10:50   Rental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11:20   Enforcement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11:30   Questions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3600" dirty="0"/>
                        <a:t>12:00   Close meeting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8359807"/>
                  </a:ext>
                </a:extLst>
              </a:tr>
            </a:tbl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F4652F6-EED4-EB99-33D5-DECE0A4E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3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35508-467B-1DE0-D020-73C07586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504"/>
            <a:ext cx="10515600" cy="1325563"/>
          </a:xfrm>
        </p:spPr>
        <p:txBody>
          <a:bodyPr/>
          <a:lstStyle/>
          <a:p>
            <a:r>
              <a:rPr lang="en-US" dirty="0"/>
              <a:t>Motor homes etc. Additional issue – “store” a motor home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38B1D-6C81-C5B4-1AD0-9111C7B2F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233" y="1690688"/>
            <a:ext cx="10515600" cy="46656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Current Covenants provides:</a:t>
            </a:r>
          </a:p>
          <a:p>
            <a:pPr marL="457200" lvl="1" indent="0">
              <a:buNone/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15(c)  No mobile home, motor home, trailer, camper, or watercraft shall be </a:t>
            </a:r>
            <a:r>
              <a:rPr lang="en-US" sz="3200" b="1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stored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on any lot, including driveways, or upon any street….</a:t>
            </a:r>
          </a:p>
          <a:p>
            <a:pPr marL="457200" lvl="1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We have seen questions about what “stored” means if the item is in the driveway.</a:t>
            </a:r>
          </a:p>
          <a:p>
            <a:pPr marL="0" indent="0">
              <a:buNone/>
            </a:pPr>
            <a:r>
              <a:rPr lang="en-US" sz="3600" kern="100" dirty="0">
                <a:cs typeface="Times New Roman" panose="02020603050405020304" pitchFamily="18" charset="0"/>
              </a:rPr>
              <a:t>The City Code uses “</a:t>
            </a:r>
            <a:r>
              <a:rPr lang="en-US" sz="3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park, stand, or store” as to such vehicles on City streets.  Sec. 183-61.  </a:t>
            </a: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9C88B-C7EC-216F-C7F4-4C548F93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6C1613-89ED-0007-ACCD-D57416B6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11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432AE-980A-3D29-BB25-0C99BA2CC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homes etc. - “stored”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59069-5A3A-AAEC-4050-9FBA86DB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490" y="1604865"/>
            <a:ext cx="10972800" cy="45720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dirty="0"/>
              <a:t>Proposal:  Change Covenants to the following sort of language:</a:t>
            </a:r>
          </a:p>
          <a:p>
            <a:pPr marL="0" indent="0">
              <a:buNone/>
            </a:pPr>
            <a:endParaRPr lang="en-US" sz="4600" dirty="0"/>
          </a:p>
          <a:p>
            <a:pPr marL="457200" lvl="1" indent="0">
              <a:buNone/>
            </a:pPr>
            <a:r>
              <a:rPr lang="en-US" sz="4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No Lot </a:t>
            </a:r>
            <a:r>
              <a:rPr lang="en-US" sz="46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Owner may, or allow another person to, </a:t>
            </a:r>
            <a:r>
              <a:rPr lang="en-US" sz="4600" b="1" kern="0" dirty="0">
                <a:solidFill>
                  <a:srgbClr val="000000"/>
                </a:solidFill>
                <a:ea typeface="Times New Roman" panose="02020603050405020304" pitchFamily="18" charset="0"/>
              </a:rPr>
              <a:t>park, stand, or store </a:t>
            </a:r>
            <a:r>
              <a:rPr lang="en-US" sz="4600" kern="0" dirty="0">
                <a:solidFill>
                  <a:srgbClr val="000000"/>
                </a:solidFill>
                <a:ea typeface="Times New Roman" panose="02020603050405020304" pitchFamily="18" charset="0"/>
              </a:rPr>
              <a:t>a </a:t>
            </a:r>
            <a:r>
              <a:rPr lang="en-US" sz="46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mobile home, motor home, trailer, camper, or watercraft on any Lot, including driveways, except as provided in these Covenants.  ….</a:t>
            </a:r>
          </a:p>
          <a:p>
            <a:pPr marL="457200" lvl="1" indent="0">
              <a:buNone/>
            </a:pPr>
            <a:endParaRPr lang="en-US" sz="4600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4600" kern="0" dirty="0">
                <a:solidFill>
                  <a:srgbClr val="000000"/>
                </a:solidFill>
              </a:rPr>
              <a:t>Exceptions would be the 2-week prep times and the 48 hours for loading and unloading.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27F73-16AE-CA3D-C8DC-BF5905626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F5566B-C9BF-9FB8-F852-80118637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51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7E86-7035-8FF9-3D84-EF7D8B8A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138" y="0"/>
            <a:ext cx="10515600" cy="1325563"/>
          </a:xfrm>
        </p:spPr>
        <p:txBody>
          <a:bodyPr/>
          <a:lstStyle/>
          <a:p>
            <a:r>
              <a:rPr lang="en-US" dirty="0"/>
              <a:t>Rentals - Current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2CE1B-E463-4A6F-0EF3-28C8FE73E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569" y="1129553"/>
            <a:ext cx="11058861" cy="52267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Covenants Section 18 currently provides:</a:t>
            </a:r>
          </a:p>
          <a:p>
            <a:pPr lvl="1"/>
            <a:r>
              <a:rPr lang="en-US" sz="3600" dirty="0">
                <a:ea typeface="Tahoma" panose="020B0604030504040204" pitchFamily="34" charset="0"/>
                <a:cs typeface="Tahoma" panose="020B0604030504040204" pitchFamily="34" charset="0"/>
              </a:rPr>
              <a:t>Rental must be in accordance with single family nature of Community.</a:t>
            </a:r>
          </a:p>
          <a:p>
            <a:pPr lvl="1"/>
            <a:r>
              <a:rPr lang="en-US" sz="3600" kern="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Owner may rent out for any period of time. </a:t>
            </a:r>
          </a:p>
          <a:p>
            <a:pPr lvl="1"/>
            <a:r>
              <a:rPr lang="en-US" sz="36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Owner </a:t>
            </a:r>
            <a:r>
              <a:rPr lang="en-US" sz="3600" kern="0" dirty="0">
                <a:solidFill>
                  <a:srgbClr val="000000"/>
                </a:solidFill>
                <a:effectLst/>
                <a:ea typeface="Tahoma" panose="020B0604030504040204" pitchFamily="34" charset="0"/>
                <a:cs typeface="Tahoma" panose="020B0604030504040204" pitchFamily="34" charset="0"/>
              </a:rPr>
              <a:t>must provide the renter with a copy of the Covenants and provide written notice to the Board that they have done so. </a:t>
            </a:r>
            <a:endParaRPr lang="en-US" sz="3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sz="360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Owners are responsible for the renter’s adherence to the Covenants.</a:t>
            </a:r>
            <a:endParaRPr lang="en-US" sz="36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CB061-CFAF-5CBD-8068-0B2C69BA9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223B1A-3184-8E85-B1E2-C068E11D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380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FD891-2301-6E83-F634-AA793F374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Rentals -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F4119-7995-7C7C-E508-C84D86933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979"/>
            <a:ext cx="10515600" cy="47999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0" i="0" u="none" strike="noStrike" baseline="0" dirty="0">
                <a:solidFill>
                  <a:srgbClr val="000000"/>
                </a:solidFill>
              </a:rPr>
              <a:t>Should we explore changing the covenants to impose </a:t>
            </a:r>
            <a:r>
              <a:rPr lang="en-US" sz="3600" b="1" i="0" u="none" strike="noStrike" baseline="0" dirty="0">
                <a:solidFill>
                  <a:srgbClr val="000000"/>
                </a:solidFill>
              </a:rPr>
              <a:t>reasonable restrictions </a:t>
            </a:r>
            <a:r>
              <a:rPr lang="en-US" sz="3600" i="0" u="none" strike="noStrike" baseline="0" dirty="0">
                <a:solidFill>
                  <a:srgbClr val="000000"/>
                </a:solidFill>
              </a:rPr>
              <a:t>on</a:t>
            </a:r>
            <a:r>
              <a:rPr lang="en-US" sz="3600" b="1" i="0" u="none" strike="noStrike" baseline="0" dirty="0">
                <a:solidFill>
                  <a:srgbClr val="000000"/>
                </a:solidFill>
              </a:rPr>
              <a:t> short term rentals</a:t>
            </a:r>
            <a:r>
              <a:rPr lang="en-US" sz="3600" b="0" i="0" u="none" strike="noStrike" baseline="0" dirty="0">
                <a:solidFill>
                  <a:srgbClr val="000000"/>
                </a:solidFill>
              </a:rPr>
              <a:t>, that is, 30 consecutive days or less to one tenant? </a:t>
            </a:r>
            <a:endParaRPr lang="en-US" sz="3600" dirty="0"/>
          </a:p>
          <a:p>
            <a:pPr lvl="1"/>
            <a:r>
              <a:rPr lang="en-US" sz="3600" dirty="0"/>
              <a:t>Yes 68% (75 Responses)     No 32% (35 Responses)</a:t>
            </a:r>
          </a:p>
          <a:p>
            <a:pPr marL="457200" lvl="1" indent="0">
              <a:buNone/>
            </a:pPr>
            <a:endParaRPr lang="en-US" sz="3600" b="0" i="0" u="none" strike="noStrike" baseline="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600" b="0" i="0" u="none" strike="noStrike" baseline="0" dirty="0">
                <a:solidFill>
                  <a:srgbClr val="000000"/>
                </a:solidFill>
              </a:rPr>
              <a:t>Should we explore changing the Covenants to impose </a:t>
            </a:r>
            <a:r>
              <a:rPr lang="en-US" sz="3600" b="1" i="0" u="none" strike="noStrike" baseline="0" dirty="0">
                <a:solidFill>
                  <a:srgbClr val="000000"/>
                </a:solidFill>
              </a:rPr>
              <a:t>reasonable restrictions </a:t>
            </a:r>
            <a:r>
              <a:rPr lang="en-US" sz="3600" i="0" u="none" strike="noStrike" baseline="0" dirty="0">
                <a:solidFill>
                  <a:srgbClr val="000000"/>
                </a:solidFill>
              </a:rPr>
              <a:t>on</a:t>
            </a:r>
            <a:r>
              <a:rPr lang="en-US" sz="3600" b="1" i="0" u="none" strike="noStrike" baseline="0" dirty="0">
                <a:solidFill>
                  <a:srgbClr val="000000"/>
                </a:solidFill>
              </a:rPr>
              <a:t> rentals</a:t>
            </a:r>
            <a:r>
              <a:rPr lang="en-US" sz="36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en-US" sz="3600" b="1" i="0" u="none" strike="noStrike" baseline="0" dirty="0">
                <a:solidFill>
                  <a:srgbClr val="000000"/>
                </a:solidFill>
              </a:rPr>
              <a:t>longer than 30 consecutive days</a:t>
            </a:r>
            <a:r>
              <a:rPr lang="en-US" sz="3600" b="0" i="0" u="none" strike="noStrike" baseline="0" dirty="0">
                <a:solidFill>
                  <a:srgbClr val="000000"/>
                </a:solidFill>
              </a:rPr>
              <a:t> to one tenant? </a:t>
            </a:r>
            <a:endParaRPr lang="en-US" sz="3600" dirty="0"/>
          </a:p>
          <a:p>
            <a:pPr lvl="1"/>
            <a:r>
              <a:rPr lang="en-US" sz="3600" dirty="0"/>
              <a:t>Yes 62% (65 Responses)    No 38% (39 Responses) 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DE132C-6285-0553-943D-83239302B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6AD8FC-5001-1822-85D0-B2BFC9A5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49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BC118-357E-B40C-5050-446A7622C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Rentals - Potential Restrictions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85A6-E712-418F-7342-D5E79A7E3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Potential restrictions</a:t>
            </a:r>
          </a:p>
          <a:p>
            <a:pPr lvl="1"/>
            <a:r>
              <a:rPr lang="en-US" sz="4000" dirty="0"/>
              <a:t>Duration of lease</a:t>
            </a:r>
          </a:p>
          <a:p>
            <a:pPr marL="914400" lvl="2" indent="0">
              <a:buNone/>
            </a:pPr>
            <a:r>
              <a:rPr lang="en-US" sz="4000" dirty="0"/>
              <a:t>With or without Legacy protection</a:t>
            </a:r>
          </a:p>
          <a:p>
            <a:pPr lvl="1"/>
            <a:r>
              <a:rPr lang="en-US" sz="4000" dirty="0"/>
              <a:t>Percentage of Lots that could be leased</a:t>
            </a:r>
          </a:p>
          <a:p>
            <a:pPr marL="914400" lvl="2" indent="0">
              <a:buNone/>
            </a:pPr>
            <a:r>
              <a:rPr lang="en-US" sz="4000" dirty="0"/>
              <a:t>With or without Legacy protection</a:t>
            </a:r>
          </a:p>
          <a:p>
            <a:pPr marL="0" indent="0">
              <a:buNone/>
            </a:pPr>
            <a:r>
              <a:rPr lang="en-US" sz="4000" dirty="0"/>
              <a:t>You may vote for any of these restrictions or none.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16FA2-A40C-87C5-1FD3-6625F22A5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107B58-1782-64D7-EB37-B3BBAD2A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87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699E4-DD26-AEB1-8D85-38EEB2BBF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Rentals – Potential Legacy Protection </a:t>
            </a:r>
            <a:endParaRPr lang="en-US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870B0-3886-64DB-C078-D22A9D844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828"/>
            <a:ext cx="10515600" cy="4660135"/>
          </a:xfrm>
        </p:spPr>
        <p:txBody>
          <a:bodyPr>
            <a:normAutofit/>
          </a:bodyPr>
          <a:lstStyle/>
          <a:p>
            <a:r>
              <a:rPr lang="en-US" sz="4000" dirty="0"/>
              <a:t>Legacy – if we limit rentals, permit Lot Owners who already are renting to continue.</a:t>
            </a:r>
          </a:p>
          <a:p>
            <a:pPr lvl="1"/>
            <a:r>
              <a:rPr lang="en-US" sz="4000" dirty="0"/>
              <a:t>Must provide copy of City of Lewes approved license and notify Board that they are renting.</a:t>
            </a:r>
            <a:endParaRPr lang="en-US" sz="4000" dirty="0">
              <a:solidFill>
                <a:srgbClr val="FF0000"/>
              </a:solidFill>
            </a:endParaRPr>
          </a:p>
          <a:p>
            <a:pPr lvl="1"/>
            <a:r>
              <a:rPr lang="en-US" sz="4000" dirty="0"/>
              <a:t>Legacy status would not convey with sale or transfer of property; ends with transfer of property.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9D43AC-4BEE-FCC8-4929-B8FF4D0CB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D3813E-A810-945E-ED75-F59A9463D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6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BC118-357E-B40C-5050-446A7622C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905" y="0"/>
            <a:ext cx="10515600" cy="1325563"/>
          </a:xfrm>
        </p:spPr>
        <p:txBody>
          <a:bodyPr/>
          <a:lstStyle/>
          <a:p>
            <a:r>
              <a:rPr lang="en-US" dirty="0"/>
              <a:t>Rentals - First Potential Restriction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85A6-E712-418F-7342-D5E79A7E3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905" y="1168390"/>
            <a:ext cx="10812332" cy="53633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200" u="sng" dirty="0"/>
              <a:t>Duration</a:t>
            </a:r>
            <a:r>
              <a:rPr lang="en-US" sz="6200" dirty="0"/>
              <a:t> – proposed options for minimum duration</a:t>
            </a:r>
          </a:p>
          <a:p>
            <a:pPr marL="0" indent="0">
              <a:buNone/>
            </a:pPr>
            <a:endParaRPr lang="en-US" sz="6200" dirty="0"/>
          </a:p>
          <a:p>
            <a:pPr lvl="1"/>
            <a:r>
              <a:rPr lang="en-US" sz="6200" dirty="0"/>
              <a:t>The minimum term of any rental shall be 31 days; </a:t>
            </a:r>
            <a:r>
              <a:rPr lang="en-US" sz="6200" b="1" dirty="0"/>
              <a:t>OR</a:t>
            </a:r>
          </a:p>
          <a:p>
            <a:pPr lvl="1"/>
            <a:r>
              <a:rPr lang="en-US" sz="6200" dirty="0"/>
              <a:t>Should this be a different time frame?</a:t>
            </a:r>
          </a:p>
          <a:p>
            <a:pPr marL="457200" lvl="1" indent="0">
              <a:buNone/>
            </a:pPr>
            <a:endParaRPr lang="en-US" sz="6200" dirty="0"/>
          </a:p>
          <a:p>
            <a:pPr marL="0" indent="0">
              <a:buNone/>
            </a:pPr>
            <a:r>
              <a:rPr lang="en-US" sz="6200" dirty="0"/>
              <a:t>Board</a:t>
            </a:r>
            <a:r>
              <a:rPr lang="en-US" sz="6200" dirty="0">
                <a:solidFill>
                  <a:srgbClr val="FF0000"/>
                </a:solidFill>
              </a:rPr>
              <a:t> </a:t>
            </a:r>
            <a:r>
              <a:rPr lang="en-US" sz="6200" dirty="0"/>
              <a:t>may consider exceptions </a:t>
            </a:r>
          </a:p>
          <a:p>
            <a:pPr lvl="1"/>
            <a:r>
              <a:rPr lang="en-US" sz="6200" dirty="0"/>
              <a:t>For rent/lease back when selling home</a:t>
            </a:r>
          </a:p>
          <a:p>
            <a:pPr lvl="1"/>
            <a:r>
              <a:rPr lang="en-US" sz="6200" dirty="0"/>
              <a:t>Extending lease for same tenant if needed</a:t>
            </a:r>
          </a:p>
          <a:p>
            <a:pPr marL="457200" lvl="1" indent="0">
              <a:buNone/>
            </a:pPr>
            <a:endParaRPr lang="en-US" sz="6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BCD421-BF26-9075-74E1-D963EEB97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35B08-2115-2414-A0E6-9D5AD4CB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57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B837-CEF2-C0B4-ED12-44791EFA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Rentals - Second Potential Restriction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E9F65-1342-D95F-E051-9A8AE6FE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6200" u="sng" dirty="0"/>
              <a:t>Maximum</a:t>
            </a:r>
            <a:r>
              <a:rPr lang="en-US" sz="6200" dirty="0"/>
              <a:t> number of Lots within PV that can be rented</a:t>
            </a:r>
          </a:p>
          <a:p>
            <a:pPr marL="0" indent="0">
              <a:buNone/>
            </a:pPr>
            <a:endParaRPr lang="en-US" sz="6200" dirty="0"/>
          </a:p>
          <a:p>
            <a:pPr marL="457200" lvl="1" indent="0">
              <a:buNone/>
            </a:pPr>
            <a:r>
              <a:rPr lang="en-US" sz="6200" dirty="0"/>
              <a:t>10% (22 Lots) of the community (219 total) can be rented.</a:t>
            </a:r>
          </a:p>
          <a:p>
            <a:pPr marL="457200" lvl="1" indent="0">
              <a:buNone/>
            </a:pPr>
            <a:endParaRPr lang="en-US" sz="6200" dirty="0"/>
          </a:p>
          <a:p>
            <a:pPr marL="457200" lvl="1" indent="0">
              <a:buNone/>
            </a:pPr>
            <a:r>
              <a:rPr lang="en-US" sz="6200" dirty="0"/>
              <a:t>If maximum is reached, new applicants will be waitlisted until opening arises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D828B2-0488-BB59-9067-EFBD0D47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2EC19C-973D-2397-B192-EDFCB86E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05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7444B-23B3-D52F-13F6-308AF6AF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additional requirements – for all rentals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4BE35-7190-4497-79F9-626B47DB6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 fontScale="85000" lnSpcReduction="10000"/>
          </a:bodyPr>
          <a:lstStyle/>
          <a:p>
            <a:r>
              <a:rPr lang="en-US" sz="6200" dirty="0"/>
              <a:t>Proof of license with City must</a:t>
            </a:r>
            <a:r>
              <a:rPr lang="en-US" sz="6200" dirty="0">
                <a:solidFill>
                  <a:srgbClr val="FF0000"/>
                </a:solidFill>
              </a:rPr>
              <a:t> </a:t>
            </a:r>
            <a:r>
              <a:rPr lang="en-US" sz="6200" dirty="0"/>
              <a:t>be provided to Board</a:t>
            </a:r>
          </a:p>
          <a:p>
            <a:r>
              <a:rPr lang="en-US" sz="6200" dirty="0"/>
              <a:t>Proof that Owner provided Covenants to tenants, plus addendum provided by Board with highlights of community restrictions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68BFB-35C9-1248-32DF-0F3A9C46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0B0BA-69F7-86AB-9B65-8CDCFD23F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96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DFF07-6AC2-7E68-2D45-CDE11AB61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12EA9-7025-2F18-714D-7CFB32044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effectLst/>
              </a:rPr>
              <a:t>Survey did not ask about enforcement.</a:t>
            </a:r>
          </a:p>
          <a:p>
            <a:r>
              <a:rPr lang="en-US" sz="5400" dirty="0"/>
              <a:t>Enforcement of Covenants was raised in many comments from the survey.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6F2611-4769-FD4C-EA5E-0FD5A0107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B9BBF-36CD-CB85-2C4D-83D170B8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18D3-C5D0-5776-F6A0-113D7F56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Committee created to review Covenants, Bylaws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2248B-EED6-7463-68D2-C28C294A6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4834"/>
            <a:ext cx="4442927" cy="4777371"/>
          </a:xfrm>
        </p:spPr>
        <p:txBody>
          <a:bodyPr>
            <a:normAutofit/>
          </a:bodyPr>
          <a:lstStyle/>
          <a:p>
            <a:r>
              <a:rPr lang="en-US" sz="3600" dirty="0"/>
              <a:t>Mardi Thompson, Chair</a:t>
            </a:r>
          </a:p>
          <a:p>
            <a:r>
              <a:rPr lang="en-US" sz="3600" dirty="0"/>
              <a:t>Sue Robinson, Vice Chair</a:t>
            </a:r>
          </a:p>
          <a:p>
            <a:r>
              <a:rPr lang="en-US" sz="3600" dirty="0"/>
              <a:t>Jeannie Prevosto</a:t>
            </a:r>
          </a:p>
          <a:p>
            <a:r>
              <a:rPr lang="en-US" sz="3600" dirty="0">
                <a:effectLst/>
                <a:ea typeface="MS Mincho" panose="02020609040205080304" pitchFamily="49" charset="-128"/>
              </a:rPr>
              <a:t>Terry Weiss</a:t>
            </a:r>
          </a:p>
          <a:p>
            <a:r>
              <a:rPr lang="en-US" sz="3600" dirty="0">
                <a:effectLst/>
                <a:ea typeface="MS Mincho" panose="02020609040205080304" pitchFamily="49" charset="-128"/>
              </a:rPr>
              <a:t>Barry Redmond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82222F-283F-FE3B-FB8A-996A7D91B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4D897A-DBBF-9E19-AD59-CF33B943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4EC488-01A1-8E8C-2827-CC5DCB3CB17C}"/>
              </a:ext>
            </a:extLst>
          </p:cNvPr>
          <p:cNvSpPr txBox="1"/>
          <p:nvPr/>
        </p:nvSpPr>
        <p:spPr>
          <a:xfrm>
            <a:off x="5480181" y="1634834"/>
            <a:ext cx="44429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ea typeface="MS Mincho" panose="02020609040205080304" pitchFamily="49" charset="-128"/>
              </a:rPr>
              <a:t>Veronica O. Faust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MS Mincho" panose="02020609040205080304" pitchFamily="49" charset="-128"/>
              </a:rPr>
              <a:t>Kim Douglas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MS Mincho" panose="02020609040205080304" pitchFamily="49" charset="-128"/>
              </a:rPr>
              <a:t>Beth Polakoff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MS Mincho" panose="02020609040205080304" pitchFamily="49" charset="-128"/>
              </a:rPr>
              <a:t>John Riesch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MS Mincho" panose="02020609040205080304" pitchFamily="49" charset="-128"/>
              </a:rPr>
              <a:t>Linda Rathmanner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effectLst/>
                <a:ea typeface="MS Mincho" panose="02020609040205080304" pitchFamily="49" charset="-128"/>
              </a:rPr>
              <a:t>Kelly Myers, Board Liaison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56177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93947-D0B2-19D8-E102-0B1BA48CD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– Current Covenants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B7AA4-DE2B-12C2-FEBF-2712767B5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584"/>
            <a:ext cx="10515600" cy="50652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Current Covenants 19. </a:t>
            </a:r>
            <a:r>
              <a:rPr lang="en-US" u="sng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Enforcement</a:t>
            </a: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 - summary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In the case of </a:t>
            </a:r>
            <a:r>
              <a:rPr lang="en-US" kern="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a violation of the Covenants:</a:t>
            </a:r>
            <a:endParaRPr lang="en-US" kern="0" dirty="0">
              <a:solidFill>
                <a:srgbClr val="000000"/>
              </a:solidFill>
              <a:effectLst/>
              <a:latin typeface="Tahoma" panose="020B060403050404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First, must be </a:t>
            </a:r>
            <a:r>
              <a:rPr lang="en-US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negotiations</a:t>
            </a: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to resolve the violation.</a:t>
            </a:r>
          </a:p>
          <a:p>
            <a:pPr>
              <a:lnSpc>
                <a:spcPct val="100000"/>
              </a:lnSpc>
            </a:pP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If that fails, Association or any other person owning the lands, </a:t>
            </a:r>
            <a:r>
              <a:rPr lang="en-US" kern="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may bring </a:t>
            </a:r>
            <a:r>
              <a:rPr lang="en-US" b="1" kern="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legal action</a:t>
            </a:r>
            <a:r>
              <a:rPr lang="en-US" kern="0" dirty="0">
                <a:solidFill>
                  <a:srgbClr val="0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to prevent the violation.</a:t>
            </a:r>
          </a:p>
          <a:p>
            <a:pPr>
              <a:lnSpc>
                <a:spcPct val="100000"/>
              </a:lnSpc>
            </a:pP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The HOA shall recover attorney’s </a:t>
            </a:r>
            <a:r>
              <a:rPr lang="en-US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fees</a:t>
            </a: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, court costs, filing expenses and miscellaneous costs and damages resulting from any such violations or attempted violations. </a:t>
            </a:r>
          </a:p>
          <a:p>
            <a:pPr>
              <a:lnSpc>
                <a:spcPct val="100000"/>
              </a:lnSpc>
            </a:pPr>
            <a:r>
              <a:rPr lang="en-US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Failure to enforce</a:t>
            </a: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the Covenants is </a:t>
            </a:r>
            <a:r>
              <a:rPr lang="en-US" b="1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not a waiver</a:t>
            </a:r>
            <a:r>
              <a:rPr lang="en-US" kern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 of the right to enforce later.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4D322-53C8-88E2-3A99-2A9F74E6D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5C8E6-BCAB-CFFD-C8B0-8BB28EA16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27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8887-EF13-C0C7-D921-5FA281947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431"/>
            <a:ext cx="10515600" cy="829193"/>
          </a:xfrm>
        </p:spPr>
        <p:txBody>
          <a:bodyPr/>
          <a:lstStyle/>
          <a:p>
            <a:r>
              <a:rPr lang="en-US" dirty="0"/>
              <a:t>Enforcement – Good Neighbor Policy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F47D9-60F6-E858-1F06-D19672E30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06819F9-F271-13CE-96F5-C349B5115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4318"/>
            <a:ext cx="10515600" cy="4982645"/>
          </a:xfrm>
        </p:spPr>
        <p:txBody>
          <a:bodyPr>
            <a:normAutofit/>
          </a:bodyPr>
          <a:lstStyle/>
          <a:p>
            <a:r>
              <a:rPr lang="en-US" sz="3600" dirty="0"/>
              <a:t>In general, the HOA relies on each resident to act with good behavior, with a sense of respect for the rights of others.  </a:t>
            </a:r>
          </a:p>
          <a:p>
            <a:r>
              <a:rPr lang="en-US" sz="3600" dirty="0"/>
              <a:t>It is also expected that neighbors make the effort to get along with each other and to reasonably resolve any disagreements independently of the HOA.  </a:t>
            </a:r>
          </a:p>
          <a:p>
            <a:r>
              <a:rPr lang="en-US" sz="3600" dirty="0"/>
              <a:t>Nevertheless, the Lot Owner is responsible for the behavior of themselves, anyone living in the home, tenants, and any guests.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E0EF655-C236-7E64-8A6B-1F8F2B41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71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D4E0-87EB-2728-1FE1-6A905C7A8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– Good Neighbor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4C828-D259-1208-509F-8CEEF8CBC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Enforcement becomes a concern when a Lot Owner puts their personal interest ahead of the community and in violation of Covenants.</a:t>
            </a:r>
          </a:p>
          <a:p>
            <a:r>
              <a:rPr lang="en-US" sz="3600" dirty="0"/>
              <a:t>We now have low dues in part because:</a:t>
            </a:r>
          </a:p>
          <a:p>
            <a:pPr lvl="1"/>
            <a:r>
              <a:rPr lang="en-US" sz="3600" dirty="0"/>
              <a:t>Volunteer Board;</a:t>
            </a:r>
          </a:p>
          <a:p>
            <a:pPr lvl="1"/>
            <a:r>
              <a:rPr lang="en-US" sz="3600" dirty="0"/>
              <a:t>Not paying for management company;</a:t>
            </a:r>
          </a:p>
          <a:p>
            <a:pPr lvl="1"/>
            <a:r>
              <a:rPr lang="en-US" sz="3600" dirty="0"/>
              <a:t>So far, low need for legal fees to enforce.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D0E259-8375-3CC9-F8CD-956C58EED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8170C6-F365-78D6-A21F-D5E44DB2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57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DDE60-9573-1E15-C5E8-C3DF0AD24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204"/>
            <a:ext cx="10515600" cy="1325563"/>
          </a:xfrm>
        </p:spPr>
        <p:txBody>
          <a:bodyPr/>
          <a:lstStyle/>
          <a:p>
            <a:r>
              <a:rPr lang="en-US" dirty="0"/>
              <a:t>Enforcement in practice currently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5B4F5-D17F-34AD-6ABA-89D6B8458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767"/>
            <a:ext cx="10515600" cy="4875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If Lot Owner doesn’t comply with the Covenants, then action may be taken:</a:t>
            </a:r>
          </a:p>
          <a:p>
            <a:r>
              <a:rPr lang="en-US" sz="4000" dirty="0"/>
              <a:t>Person may approach the violator, if they choose.</a:t>
            </a:r>
          </a:p>
          <a:p>
            <a:r>
              <a:rPr lang="en-US" sz="4000" dirty="0"/>
              <a:t>Person may report the violation to Board via email, including substantiation.</a:t>
            </a:r>
          </a:p>
          <a:p>
            <a:r>
              <a:rPr lang="en-US" sz="4000" dirty="0"/>
              <a:t>Board may notify Lot Owner, either by telephone or in writing, about the issue.</a:t>
            </a:r>
            <a:endParaRPr lang="en-US" sz="4000" strike="sngStrike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F3EBC0-1E74-7779-6B7F-8611EC149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CB7B9-99AA-A434-F186-43C389FC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376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2782-BB0F-BA54-462F-3F2499FF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A373D-15EB-5B40-C035-5B02F6A46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At its discretion, the Board may initiate legal action.</a:t>
            </a:r>
          </a:p>
          <a:p>
            <a:r>
              <a:rPr lang="en-US" sz="4400" dirty="0"/>
              <a:t>Other Lot Owners may initiate legal action.  Section 19.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29B168-0C5B-D02E-BF8C-471E70DE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8A909-3C65-AF96-86D6-603C55C1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519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59D63-096B-555C-441C-71CABF5EB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and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28E74-DB30-EA09-8E6D-22606916A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/>
              <a:t>We will post this PowerPoint on the PV member website</a:t>
            </a:r>
          </a:p>
          <a:p>
            <a:r>
              <a:rPr lang="en-US" sz="4800" dirty="0"/>
              <a:t>Lot Owners will have </a:t>
            </a:r>
            <a:r>
              <a:rPr lang="en-US" sz="4800" b="1" dirty="0"/>
              <a:t>1 week until February 10, 2024 </a:t>
            </a:r>
            <a:r>
              <a:rPr lang="en-US" sz="4800" dirty="0"/>
              <a:t>to submit </a:t>
            </a:r>
            <a:r>
              <a:rPr lang="en-US" sz="4800" b="1" dirty="0"/>
              <a:t>further comments</a:t>
            </a:r>
          </a:p>
          <a:p>
            <a:r>
              <a:rPr lang="en-US" sz="4800" dirty="0"/>
              <a:t>Submit comments to committee@pilottownvillage</a:t>
            </a:r>
            <a:r>
              <a:rPr lang="en-US" sz="4800"/>
              <a:t>.com</a:t>
            </a:r>
            <a:endParaRPr lang="en-US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E0F3BD-6CC7-4033-BDA5-E7D5F6DE6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C7D1A3-7E50-708D-B8DE-9BD83391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F6DA0-F24D-1E31-0A6D-18045F889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DCB3C-001E-3C33-34A6-4E8DB6CB6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721387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Survey to gauge community interest</a:t>
            </a:r>
          </a:p>
          <a:p>
            <a:r>
              <a:rPr lang="en-US" sz="3600" dirty="0"/>
              <a:t>Community meeting</a:t>
            </a:r>
          </a:p>
          <a:p>
            <a:r>
              <a:rPr lang="en-US" sz="3600" dirty="0"/>
              <a:t>Committee will draft Covenants changes</a:t>
            </a:r>
          </a:p>
          <a:p>
            <a:pPr lvl="1"/>
            <a:r>
              <a:rPr lang="en-US" sz="3600" dirty="0"/>
              <a:t>Will include things in Survey, some additional changes not big enough for Survey.  </a:t>
            </a:r>
          </a:p>
          <a:p>
            <a:pPr lvl="1"/>
            <a:r>
              <a:rPr lang="en-US" sz="3600" dirty="0"/>
              <a:t>Reorganize, clarify for ease of reading.</a:t>
            </a:r>
          </a:p>
          <a:p>
            <a:r>
              <a:rPr lang="en-US" sz="3600" dirty="0"/>
              <a:t>Board review</a:t>
            </a:r>
          </a:p>
          <a:p>
            <a:r>
              <a:rPr lang="en-US" sz="3600" dirty="0"/>
              <a:t>Attorney review</a:t>
            </a:r>
          </a:p>
          <a:p>
            <a:r>
              <a:rPr lang="en-US" sz="3600" dirty="0"/>
              <a:t>Submit for voting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FFD5E1-3088-7382-0D07-63C127B5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AE752F-182F-C4D9-66D7-38BCE532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CE245-86DA-05ED-494F-BAC759F10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in December 2023/January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E55E2-6ED8-DD29-649B-2ED17B141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Asked 8 questions regarding potential changes to Covenants.</a:t>
            </a:r>
          </a:p>
          <a:p>
            <a:r>
              <a:rPr lang="en-US" sz="4400" dirty="0"/>
              <a:t>Received 122 responses out of 219 Lots.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99CC8-0502-E40B-8D3D-E6C7D23B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CDA8-564A-C3D2-F473-BAD5E77B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6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46A0-E1A3-D828-F468-265C5BB4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this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C3852-0427-A07E-4935-10D3A80ED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Provide to the membership further information regarding potential changes to Covenants </a:t>
            </a:r>
          </a:p>
          <a:p>
            <a:r>
              <a:rPr lang="en-US" sz="4400" dirty="0"/>
              <a:t>Gauge membership interest in the various options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62ABD-5D6B-71A6-9829-992CAA602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A9DBF-D42B-1993-898A-752CB887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02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84BFA-A986-FA50-2D0C-52B0F3783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Comments invited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B419A-74C9-07C2-9EA0-8020EAE83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4999977"/>
          </a:xfrm>
        </p:spPr>
        <p:txBody>
          <a:bodyPr>
            <a:normAutofit lnSpcReduction="10000"/>
          </a:bodyPr>
          <a:lstStyle/>
          <a:p>
            <a:r>
              <a:rPr lang="en-US" sz="3500" dirty="0"/>
              <a:t>We will post this PowerPoint on the PV member website</a:t>
            </a:r>
          </a:p>
          <a:p>
            <a:r>
              <a:rPr lang="en-US" sz="3500" dirty="0"/>
              <a:t>Lot Owners will have </a:t>
            </a:r>
            <a:r>
              <a:rPr lang="en-US" sz="3500" b="1" dirty="0"/>
              <a:t>1 week until February 10, 2024 </a:t>
            </a:r>
            <a:r>
              <a:rPr lang="en-US" sz="3500" dirty="0"/>
              <a:t>to submit </a:t>
            </a:r>
            <a:r>
              <a:rPr lang="en-US" sz="3500" b="1" dirty="0"/>
              <a:t>further comments</a:t>
            </a:r>
          </a:p>
          <a:p>
            <a:r>
              <a:rPr lang="en-US" sz="3500" dirty="0"/>
              <a:t>Submit comments to committee@pilottownvillage.com</a:t>
            </a:r>
            <a:endParaRPr lang="en-US" sz="3500" b="1" dirty="0">
              <a:solidFill>
                <a:srgbClr val="FF0000"/>
              </a:solidFill>
            </a:endParaRPr>
          </a:p>
          <a:p>
            <a:r>
              <a:rPr lang="en-US" sz="3500" dirty="0"/>
              <a:t>The Committee will work on drafting actual Covenants changes</a:t>
            </a:r>
          </a:p>
          <a:p>
            <a:r>
              <a:rPr lang="en-US" sz="3500" dirty="0"/>
              <a:t>Will submit to Board</a:t>
            </a:r>
          </a:p>
          <a:p>
            <a:r>
              <a:rPr lang="en-US" sz="3500" dirty="0"/>
              <a:t>Will submit to the attorney for review and edits as needed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2A2778-0781-3138-9904-3C5CC8CA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5D8BC2-F651-FC05-3863-15DC9BB44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1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65628-B9FF-9DD2-80BB-8A7332C7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5"/>
            <a:ext cx="10515600" cy="1325563"/>
          </a:xfrm>
        </p:spPr>
        <p:txBody>
          <a:bodyPr/>
          <a:lstStyle/>
          <a:p>
            <a:r>
              <a:rPr lang="en-US" dirty="0"/>
              <a:t>Voting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16635-B664-65F2-684B-D0ED783CD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4359"/>
            <a:ext cx="10515600" cy="5122604"/>
          </a:xfrm>
        </p:spPr>
        <p:txBody>
          <a:bodyPr>
            <a:normAutofit/>
          </a:bodyPr>
          <a:lstStyle/>
          <a:p>
            <a:r>
              <a:rPr lang="en-US" sz="4800" dirty="0"/>
              <a:t>The Board will submit proposed Covenants changes to the Lot Owners for review.</a:t>
            </a:r>
          </a:p>
          <a:p>
            <a:r>
              <a:rPr lang="en-US" sz="4800" dirty="0"/>
              <a:t>Voting at or around the Annual Meeting in April.</a:t>
            </a:r>
          </a:p>
          <a:p>
            <a:r>
              <a:rPr lang="en-US" sz="4800" dirty="0"/>
              <a:t>For an amendment to pass, must have a majority in favor of the amendment.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5B18A-9422-1055-EA6C-B0E3889D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2AFE77-9B2C-786C-0FC3-357A7699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0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31C7-C143-7A43-8F2E-1B9138D8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Noisy activities – quiet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3E066-E8AB-DDDB-EC94-1A5D853FD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Covenants, current section 16:  Sunday quiet hours end at 11 am.</a:t>
            </a:r>
          </a:p>
          <a:p>
            <a:r>
              <a:rPr lang="en-US" sz="3600" dirty="0"/>
              <a:t>Survey:  Should we explore changing the HOA noise restrictions on Sunday morning from 11am to 9am?</a:t>
            </a:r>
          </a:p>
          <a:p>
            <a:pPr lvl="1"/>
            <a:r>
              <a:rPr lang="en-US" sz="3200" dirty="0"/>
              <a:t>Yes:  62% (69 Responses)  No 38% (43 Responses)</a:t>
            </a:r>
          </a:p>
          <a:p>
            <a:r>
              <a:rPr lang="en-US" sz="3600" dirty="0"/>
              <a:t>Proposal:  Change the Covenants to end quiet hours at 9am on Sunday.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C391A-6593-6D3C-B28B-91BBC84EE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Final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995B6-119A-2DFE-8D14-28D4F000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00440-D9EC-40CD-8705-9BD7FF7120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5636</TotalTime>
  <Words>2048</Words>
  <Application>Microsoft Office PowerPoint</Application>
  <PresentationFormat>Widescreen</PresentationFormat>
  <Paragraphs>261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MS Mincho</vt:lpstr>
      <vt:lpstr>Arial</vt:lpstr>
      <vt:lpstr>Calibri</vt:lpstr>
      <vt:lpstr>Calibri Light</vt:lpstr>
      <vt:lpstr>Tahoma</vt:lpstr>
      <vt:lpstr>Times New Roman</vt:lpstr>
      <vt:lpstr>Office Theme</vt:lpstr>
      <vt:lpstr>Pilottown Village Community Meeting regarding potential changes to the Covenants</vt:lpstr>
      <vt:lpstr>Agenda for this meeting</vt:lpstr>
      <vt:lpstr>Committee created to review Covenants, Bylaws </vt:lpstr>
      <vt:lpstr>Process</vt:lpstr>
      <vt:lpstr>Survey in December 2023/January 2024</vt:lpstr>
      <vt:lpstr>Purpose of this meeting</vt:lpstr>
      <vt:lpstr>More Comments invited</vt:lpstr>
      <vt:lpstr>Voting</vt:lpstr>
      <vt:lpstr>Noisy activities – quiet hours</vt:lpstr>
      <vt:lpstr>Clothes lines</vt:lpstr>
      <vt:lpstr>Clothes lines - Survey</vt:lpstr>
      <vt:lpstr>Clothes lines Potential Changes</vt:lpstr>
      <vt:lpstr>Signs</vt:lpstr>
      <vt:lpstr>Signs – Survey and Potential Change</vt:lpstr>
      <vt:lpstr>Motor homes etc. - Allowing two weeks for prepping</vt:lpstr>
      <vt:lpstr>Motor homes etc. Survey – prep time</vt:lpstr>
      <vt:lpstr>Motor homes etc. - Proposal re prep times</vt:lpstr>
      <vt:lpstr>Motor homes etc. - Loading and Unloading</vt:lpstr>
      <vt:lpstr>Motor homes etc. - Loading and Unloading</vt:lpstr>
      <vt:lpstr>Motor homes etc. Additional issue – “store” a motor home etc.</vt:lpstr>
      <vt:lpstr>Motor homes etc. - “stored”</vt:lpstr>
      <vt:lpstr>Rentals - Current Covenants</vt:lpstr>
      <vt:lpstr>Rentals - Survey</vt:lpstr>
      <vt:lpstr>Rentals - Potential Restrictions </vt:lpstr>
      <vt:lpstr>Rentals – Potential Legacy Protection </vt:lpstr>
      <vt:lpstr>Rentals - First Potential Restriction </vt:lpstr>
      <vt:lpstr>Rentals - Second Potential Restriction </vt:lpstr>
      <vt:lpstr>Potential additional requirements – for all rentals</vt:lpstr>
      <vt:lpstr>Enforcement</vt:lpstr>
      <vt:lpstr>Enforcement – Current Covenants</vt:lpstr>
      <vt:lpstr>Enforcement – Good Neighbor Policy</vt:lpstr>
      <vt:lpstr>Enforcement – Good Neighbor Policy</vt:lpstr>
      <vt:lpstr>Enforcement in practice currently </vt:lpstr>
      <vt:lpstr>Enforcement in practice</vt:lpstr>
      <vt:lpstr>Questions and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Mardi Thompson</dc:creator>
  <cp:lastModifiedBy>Mardi Thompson</cp:lastModifiedBy>
  <cp:revision>34</cp:revision>
  <cp:lastPrinted>2024-02-02T21:08:08Z</cp:lastPrinted>
  <dcterms:created xsi:type="dcterms:W3CDTF">2024-01-25T19:21:09Z</dcterms:created>
  <dcterms:modified xsi:type="dcterms:W3CDTF">2024-02-02T21:08:14Z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